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7561263" cy="5329238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95E43"/>
    <a:srgbClr val="FDFBF5"/>
    <a:srgbClr val="FAF6EA"/>
    <a:srgbClr val="F3EAD1"/>
    <a:srgbClr val="EEE2C0"/>
    <a:srgbClr val="86684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32" d="100"/>
          <a:sy n="132" d="100"/>
        </p:scale>
        <p:origin x="-1044" y="-96"/>
      </p:cViewPr>
      <p:guideLst>
        <p:guide orient="horz" pos="1679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567095" y="1655519"/>
            <a:ext cx="6427073" cy="1142332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34190" y="3019902"/>
            <a:ext cx="5292885" cy="1361917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4295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18247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5481916" y="213417"/>
            <a:ext cx="1701285" cy="454712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378064" y="213417"/>
            <a:ext cx="4977831" cy="454712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673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811114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97288" y="3424529"/>
            <a:ext cx="6427073" cy="105844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97288" y="2258758"/>
            <a:ext cx="6427073" cy="1165771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1625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78064" y="1243489"/>
            <a:ext cx="3339558" cy="35170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843642" y="1243489"/>
            <a:ext cx="3339558" cy="35170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4474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3" y="1192911"/>
            <a:ext cx="3340871" cy="4971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78063" y="1690060"/>
            <a:ext cx="3340871" cy="307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841017" y="1192911"/>
            <a:ext cx="3342183" cy="49714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841017" y="1690060"/>
            <a:ext cx="3342183" cy="307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95451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61798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84718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78064" y="212182"/>
            <a:ext cx="2487604" cy="9030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956244" y="212183"/>
            <a:ext cx="4226956" cy="454835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78064" y="1115193"/>
            <a:ext cx="2487604" cy="36453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35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482061" y="3730467"/>
            <a:ext cx="4536758" cy="44040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482061" y="476177"/>
            <a:ext cx="4536758" cy="319754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482061" y="4170869"/>
            <a:ext cx="4536758" cy="62544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82310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78064" y="213417"/>
            <a:ext cx="6805136" cy="88820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78064" y="1243489"/>
            <a:ext cx="6805136" cy="35170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78064" y="4939415"/>
            <a:ext cx="1764295" cy="2837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356A0-9D7F-4EEC-B235-388954E17177}" type="datetimeFigureOut">
              <a:rPr lang="it-IT" smtClean="0"/>
              <a:t>18/09/2015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583432" y="4939415"/>
            <a:ext cx="2394400" cy="2837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5418905" y="4939415"/>
            <a:ext cx="1764295" cy="2837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44E9A-B58F-4405-861C-9716E8CFBEA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2448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C:\Users\ut03.GHIRELLI-PDC\Desktop\VILLA DA SCHIO\Clare\Foto Clare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2" t="8627" r="277" b="5549"/>
          <a:stretch/>
        </p:blipFill>
        <p:spPr bwMode="auto">
          <a:xfrm>
            <a:off x="2167404" y="360363"/>
            <a:ext cx="3197403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612176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DFBF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396255" y="720403"/>
            <a:ext cx="6752057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200" dirty="0">
                <a:solidFill>
                  <a:srgbClr val="795E43"/>
                </a:solidFill>
                <a:latin typeface="Bodoni MT" panose="02070603080606020203" pitchFamily="18" charset="0"/>
              </a:rPr>
              <a:t>Clare </a:t>
            </a:r>
            <a:r>
              <a:rPr lang="it-IT" sz="2200" dirty="0" err="1" smtClean="0">
                <a:solidFill>
                  <a:srgbClr val="795E43"/>
                </a:solidFill>
                <a:latin typeface="Bodoni MT" panose="02070603080606020203" pitchFamily="18" charset="0"/>
              </a:rPr>
              <a:t>Littlewood</a:t>
            </a:r>
            <a:endParaRPr lang="it-IT" sz="2200" dirty="0" smtClean="0">
              <a:solidFill>
                <a:srgbClr val="795E43"/>
              </a:solidFill>
              <a:latin typeface="Bodoni MT" panose="02070603080606020203" pitchFamily="18" charset="0"/>
            </a:endParaRPr>
          </a:p>
          <a:p>
            <a:pPr>
              <a:lnSpc>
                <a:spcPct val="150000"/>
              </a:lnSpc>
            </a:pPr>
            <a:endParaRPr lang="it-IT" sz="1400" dirty="0" smtClean="0">
              <a:solidFill>
                <a:srgbClr val="795E43"/>
              </a:solidFill>
              <a:latin typeface="Bodoni MT" panose="02070603080606020203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795E43"/>
                </a:solidFill>
                <a:latin typeface="Bodoni MT" panose="02070603080606020203" pitchFamily="18" charset="0"/>
              </a:rPr>
              <a:t>Paesaggista </a:t>
            </a:r>
            <a:r>
              <a:rPr lang="it-IT" sz="1400" dirty="0">
                <a:solidFill>
                  <a:srgbClr val="795E43"/>
                </a:solidFill>
                <a:latin typeface="Bodoni MT" panose="02070603080606020203" pitchFamily="18" charset="0"/>
              </a:rPr>
              <a:t>residente in Italia da molti anni, divide il suo tempo tra le colline dell'Oltre </a:t>
            </a:r>
            <a:r>
              <a:rPr lang="it-IT" sz="1400" dirty="0" smtClean="0">
                <a:solidFill>
                  <a:srgbClr val="795E43"/>
                </a:solidFill>
                <a:latin typeface="Bodoni MT" panose="02070603080606020203" pitchFamily="18" charset="0"/>
              </a:rPr>
              <a:t>Po </a:t>
            </a:r>
            <a:r>
              <a:rPr lang="it-IT" sz="1400" dirty="0">
                <a:solidFill>
                  <a:srgbClr val="795E43"/>
                </a:solidFill>
                <a:latin typeface="Bodoni MT" panose="02070603080606020203" pitchFamily="18" charset="0"/>
              </a:rPr>
              <a:t>Pavese e le Isole </a:t>
            </a:r>
            <a:r>
              <a:rPr lang="it-IT" sz="1400" dirty="0" smtClean="0">
                <a:solidFill>
                  <a:srgbClr val="795E43"/>
                </a:solidFill>
                <a:latin typeface="Bodoni MT" panose="02070603080606020203" pitchFamily="18" charset="0"/>
              </a:rPr>
              <a:t>Eolie.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795E43"/>
                </a:solidFill>
                <a:latin typeface="Bodoni MT" panose="02070603080606020203" pitchFamily="18" charset="0"/>
              </a:rPr>
              <a:t>Per </a:t>
            </a:r>
            <a:r>
              <a:rPr lang="it-IT" sz="1400" dirty="0">
                <a:solidFill>
                  <a:srgbClr val="795E43"/>
                </a:solidFill>
                <a:latin typeface="Bodoni MT" panose="02070603080606020203" pitchFamily="18" charset="0"/>
              </a:rPr>
              <a:t>tanti anni ha rappresentato l'Italia nei Consigli Mondiali dell'International </a:t>
            </a:r>
            <a:r>
              <a:rPr lang="it-IT" sz="1400" dirty="0" err="1">
                <a:solidFill>
                  <a:srgbClr val="795E43"/>
                </a:solidFill>
                <a:latin typeface="Bodoni MT" panose="02070603080606020203" pitchFamily="18" charset="0"/>
              </a:rPr>
              <a:t>Federation</a:t>
            </a:r>
            <a:r>
              <a:rPr lang="it-IT" sz="1400" dirty="0">
                <a:solidFill>
                  <a:srgbClr val="795E43"/>
                </a:solidFill>
                <a:latin typeface="Bodoni MT" panose="02070603080606020203" pitchFamily="18" charset="0"/>
              </a:rPr>
              <a:t> of </a:t>
            </a:r>
            <a:r>
              <a:rPr lang="it-IT" sz="1400" dirty="0" err="1">
                <a:solidFill>
                  <a:srgbClr val="795E43"/>
                </a:solidFill>
                <a:latin typeface="Bodoni MT" panose="02070603080606020203" pitchFamily="18" charset="0"/>
              </a:rPr>
              <a:t>Landscape</a:t>
            </a:r>
            <a:r>
              <a:rPr lang="it-IT" sz="1400" dirty="0">
                <a:solidFill>
                  <a:srgbClr val="795E43"/>
                </a:solidFill>
                <a:latin typeface="Bodoni MT" panose="02070603080606020203" pitchFamily="18" charset="0"/>
              </a:rPr>
              <a:t> </a:t>
            </a:r>
            <a:r>
              <a:rPr lang="it-IT" sz="1400" dirty="0" err="1">
                <a:solidFill>
                  <a:srgbClr val="795E43"/>
                </a:solidFill>
                <a:latin typeface="Bodoni MT" panose="02070603080606020203" pitchFamily="18" charset="0"/>
              </a:rPr>
              <a:t>Architects</a:t>
            </a:r>
            <a:r>
              <a:rPr lang="it-IT" sz="1400" dirty="0">
                <a:solidFill>
                  <a:srgbClr val="795E43"/>
                </a:solidFill>
                <a:latin typeface="Bodoni MT" panose="02070603080606020203" pitchFamily="18" charset="0"/>
              </a:rPr>
              <a:t> e nei Consigli Europei </a:t>
            </a:r>
            <a:r>
              <a:rPr lang="it-IT" sz="1400" dirty="0" smtClean="0">
                <a:solidFill>
                  <a:srgbClr val="795E43"/>
                </a:solidFill>
                <a:latin typeface="Bodoni MT" panose="02070603080606020203" pitchFamily="18" charset="0"/>
              </a:rPr>
              <a:t>dell‘</a:t>
            </a:r>
            <a:r>
              <a:rPr lang="it-IT" sz="1400" dirty="0" err="1" smtClean="0">
                <a:solidFill>
                  <a:srgbClr val="795E43"/>
                </a:solidFill>
                <a:latin typeface="Bodoni MT" panose="02070603080606020203" pitchFamily="18" charset="0"/>
              </a:rPr>
              <a:t>European</a:t>
            </a:r>
            <a:r>
              <a:rPr lang="it-IT" sz="1400" dirty="0" smtClean="0">
                <a:solidFill>
                  <a:srgbClr val="795E43"/>
                </a:solidFill>
                <a:latin typeface="Bodoni MT" panose="02070603080606020203" pitchFamily="18" charset="0"/>
              </a:rPr>
              <a:t> </a:t>
            </a:r>
            <a:r>
              <a:rPr lang="it-IT" sz="1400" dirty="0">
                <a:solidFill>
                  <a:srgbClr val="795E43"/>
                </a:solidFill>
                <a:latin typeface="Bodoni MT" panose="02070603080606020203" pitchFamily="18" charset="0"/>
              </a:rPr>
              <a:t>Foundation for </a:t>
            </a:r>
            <a:r>
              <a:rPr lang="it-IT" sz="1400" dirty="0" err="1">
                <a:solidFill>
                  <a:srgbClr val="795E43"/>
                </a:solidFill>
                <a:latin typeface="Bodoni MT" panose="02070603080606020203" pitchFamily="18" charset="0"/>
              </a:rPr>
              <a:t>Landscape</a:t>
            </a:r>
            <a:r>
              <a:rPr lang="it-IT" sz="1400" dirty="0">
                <a:solidFill>
                  <a:srgbClr val="795E43"/>
                </a:solidFill>
                <a:latin typeface="Bodoni MT" panose="02070603080606020203" pitchFamily="18" charset="0"/>
              </a:rPr>
              <a:t> </a:t>
            </a:r>
            <a:r>
              <a:rPr lang="it-IT" sz="1400" dirty="0" smtClean="0">
                <a:solidFill>
                  <a:srgbClr val="795E43"/>
                </a:solidFill>
                <a:latin typeface="Bodoni MT" panose="02070603080606020203" pitchFamily="18" charset="0"/>
              </a:rPr>
              <a:t>Architecture.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795E43"/>
                </a:solidFill>
                <a:latin typeface="Bodoni MT" panose="02070603080606020203" pitchFamily="18" charset="0"/>
              </a:rPr>
              <a:t>E</a:t>
            </a:r>
            <a:r>
              <a:rPr lang="it-IT" sz="1400" dirty="0">
                <a:solidFill>
                  <a:srgbClr val="795E43"/>
                </a:solidFill>
                <a:latin typeface="Bodoni MT" panose="02070603080606020203" pitchFamily="18" charset="0"/>
              </a:rPr>
              <a:t>' stata Presidente AIAPP della Regione Lombardia per diversi </a:t>
            </a:r>
            <a:r>
              <a:rPr lang="it-IT" sz="1400" dirty="0" smtClean="0">
                <a:solidFill>
                  <a:srgbClr val="795E43"/>
                </a:solidFill>
                <a:latin typeface="Bodoni MT" panose="02070603080606020203" pitchFamily="18" charset="0"/>
              </a:rPr>
              <a:t>anni.</a:t>
            </a: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795E43"/>
                </a:solidFill>
                <a:latin typeface="Bodoni MT" panose="02070603080606020203" pitchFamily="18" charset="0"/>
              </a:rPr>
              <a:t>Progetta </a:t>
            </a:r>
            <a:r>
              <a:rPr lang="it-IT" sz="1400" dirty="0">
                <a:solidFill>
                  <a:srgbClr val="795E43"/>
                </a:solidFill>
                <a:latin typeface="Bodoni MT" panose="02070603080606020203" pitchFamily="18" charset="0"/>
              </a:rPr>
              <a:t>giardini e scrive in materia. </a:t>
            </a:r>
            <a:endParaRPr lang="it-IT" sz="1400" dirty="0" smtClean="0">
              <a:solidFill>
                <a:srgbClr val="795E43"/>
              </a:solidFill>
              <a:latin typeface="Bodoni MT" panose="02070603080606020203" pitchFamily="18" charset="0"/>
            </a:endParaRPr>
          </a:p>
          <a:p>
            <a:pPr>
              <a:lnSpc>
                <a:spcPct val="150000"/>
              </a:lnSpc>
            </a:pPr>
            <a:r>
              <a:rPr lang="it-IT" sz="1400" dirty="0" smtClean="0">
                <a:solidFill>
                  <a:srgbClr val="795E43"/>
                </a:solidFill>
                <a:latin typeface="Bodoni MT" panose="02070603080606020203" pitchFamily="18" charset="0"/>
              </a:rPr>
              <a:t>Ultimamente </a:t>
            </a:r>
            <a:r>
              <a:rPr lang="it-IT" sz="1400" dirty="0">
                <a:solidFill>
                  <a:srgbClr val="795E43"/>
                </a:solidFill>
                <a:latin typeface="Bodoni MT" panose="02070603080606020203" pitchFamily="18" charset="0"/>
              </a:rPr>
              <a:t>ha pubblicato un libro "Giardini in Sicilia" e ha creato un'opera di Land Art a Catania per Grandi Giardini Italiani.</a:t>
            </a:r>
          </a:p>
        </p:txBody>
      </p:sp>
    </p:spTree>
    <p:extLst>
      <p:ext uri="{BB962C8B-B14F-4D97-AF65-F5344CB8AC3E}">
        <p14:creationId xmlns:p14="http://schemas.microsoft.com/office/powerpoint/2010/main" val="1464828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16471" y="76390"/>
            <a:ext cx="7077405" cy="575320"/>
          </a:xfrm>
          <a:prstGeom prst="rect">
            <a:avLst/>
          </a:prstGeom>
        </p:spPr>
        <p:txBody>
          <a:bodyPr wrap="square" lIns="91435" tIns="45717" rIns="91435" bIns="45717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300" dirty="0">
                <a:solidFill>
                  <a:srgbClr val="795E43"/>
                </a:solidFill>
                <a:latin typeface="Bodoni MT" panose="02070603080606020203" pitchFamily="18" charset="0"/>
              </a:rPr>
              <a:t>IL GIARDINO DI CLARE</a:t>
            </a:r>
          </a:p>
          <a:p>
            <a:endParaRPr lang="it-IT" sz="1200" dirty="0">
              <a:solidFill>
                <a:srgbClr val="795E43"/>
              </a:solidFill>
              <a:latin typeface="Bodoni MT" panose="02070603080606020203" pitchFamily="18" charset="0"/>
            </a:endParaRPr>
          </a:p>
        </p:txBody>
      </p:sp>
      <p:pic>
        <p:nvPicPr>
          <p:cNvPr id="7" name="Picture 6" descr="C:\Users\ut03.GHIRELLI-PDC\Desktop\colpo-docchio-land-art-catani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303" y="2395217"/>
            <a:ext cx="3803724" cy="239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1"/>
          <p:cNvSpPr>
            <a:spLocks noChangeArrowheads="1"/>
          </p:cNvSpPr>
          <p:nvPr/>
        </p:nvSpPr>
        <p:spPr bwMode="auto">
          <a:xfrm>
            <a:off x="324247" y="654980"/>
            <a:ext cx="2988332" cy="392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45656" tIns="22828" rIns="45656" bIns="22828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it-IT" altLang="it-IT" sz="700" b="1" dirty="0">
                <a:solidFill>
                  <a:srgbClr val="795E43"/>
                </a:solidFill>
                <a:latin typeface="Bodoni MT" panose="02070603080606020203" pitchFamily="18" charset="0"/>
              </a:rPr>
              <a:t>COLPO D’OCCHIO</a:t>
            </a:r>
          </a:p>
          <a:p>
            <a:pPr algn="just">
              <a:lnSpc>
                <a:spcPct val="150000"/>
              </a:lnSpc>
            </a:pP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La </a:t>
            </a:r>
            <a:r>
              <a:rPr lang="it-IT" altLang="it-IT" sz="700" dirty="0" err="1">
                <a:solidFill>
                  <a:srgbClr val="795E43"/>
                </a:solidFill>
                <a:latin typeface="Bodoni MT" panose="02070603080606020203" pitchFamily="18" charset="0"/>
              </a:rPr>
              <a:t>gebbia</a:t>
            </a: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 situata in cima alla collina al centro della Tenuta Cardinale a Catania – una grande cisterna piena d’acqua, parte dell’antico sistema d’irrigazione degli agrumeti ereditato dagli Arabi – diventa la pupilla di un enorme occhio che sorveglia il </a:t>
            </a: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sito.</a:t>
            </a:r>
          </a:p>
          <a:p>
            <a:pPr algn="just">
              <a:lnSpc>
                <a:spcPct val="150000"/>
              </a:lnSpc>
            </a:pP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Il </a:t>
            </a: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progetto di Land Art ideato da Clare </a:t>
            </a:r>
            <a:r>
              <a:rPr lang="it-IT" altLang="it-IT" sz="700" dirty="0" err="1">
                <a:solidFill>
                  <a:srgbClr val="795E43"/>
                </a:solidFill>
                <a:latin typeface="Bodoni MT" panose="02070603080606020203" pitchFamily="18" charset="0"/>
              </a:rPr>
              <a:t>Littlewood</a:t>
            </a: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 vuole essere un richiamo all’attenzione per il Paesaggio ed un omaggio alle radici culturali classiche della Sicilia. Nella mitologia greca, infatti, i tre Ciclopi – parenti giganti degli Dei, fabbri di Giove – erano dotati di un unico occhio in mezzo alla fronte ed avevano la loro officina sotto </a:t>
            </a: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l’Etna.</a:t>
            </a:r>
          </a:p>
          <a:p>
            <a:pPr algn="just">
              <a:lnSpc>
                <a:spcPct val="150000"/>
              </a:lnSpc>
            </a:pP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Il </a:t>
            </a: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mito vuole che i tre ciclopi </a:t>
            </a:r>
            <a:r>
              <a:rPr lang="it-IT" altLang="it-IT" sz="700" dirty="0" err="1">
                <a:solidFill>
                  <a:srgbClr val="795E43"/>
                </a:solidFill>
                <a:latin typeface="Bodoni MT" panose="02070603080606020203" pitchFamily="18" charset="0"/>
              </a:rPr>
              <a:t>Sterope</a:t>
            </a: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, Bronte e </a:t>
            </a:r>
            <a:r>
              <a:rPr lang="it-IT" altLang="it-IT" sz="700" dirty="0" err="1">
                <a:solidFill>
                  <a:srgbClr val="795E43"/>
                </a:solidFill>
                <a:latin typeface="Bodoni MT" panose="02070603080606020203" pitchFamily="18" charset="0"/>
              </a:rPr>
              <a:t>Arges</a:t>
            </a: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 continuino ad abitare ancora oggi l’Etna creando fumo con le loro </a:t>
            </a: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fucine.</a:t>
            </a:r>
          </a:p>
          <a:p>
            <a:pPr algn="just">
              <a:lnSpc>
                <a:spcPct val="150000"/>
              </a:lnSpc>
            </a:pP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Ispirandosi </a:t>
            </a: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al mito dei Ciclopi, l’opera della dott.ssa </a:t>
            </a:r>
            <a:r>
              <a:rPr lang="it-IT" altLang="it-IT" sz="700" dirty="0" err="1">
                <a:solidFill>
                  <a:srgbClr val="795E43"/>
                </a:solidFill>
                <a:latin typeface="Bodoni MT" panose="02070603080606020203" pitchFamily="18" charset="0"/>
              </a:rPr>
              <a:t>Littlewood</a:t>
            </a: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 prevede la </a:t>
            </a:r>
            <a:r>
              <a:rPr lang="it-IT" altLang="it-IT" sz="700" dirty="0" err="1">
                <a:solidFill>
                  <a:srgbClr val="795E43"/>
                </a:solidFill>
                <a:latin typeface="Bodoni MT" panose="02070603080606020203" pitchFamily="18" charset="0"/>
              </a:rPr>
              <a:t>gebbia</a:t>
            </a: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 verniciata con un occhio sul lato che guarda verso valle. Le folte ciglia dell’occhio ciclopico sono rappresentate da una fila di agavi. Dalle due estremità dell’occhio scenderanno lungo i terrazzamenti della tenuta due file di cipressi suddivisi a gruppi di tre (richiamo allo stemma araldico della famiglia </a:t>
            </a:r>
            <a:r>
              <a:rPr lang="it-IT" altLang="it-IT" sz="700" dirty="0" err="1">
                <a:solidFill>
                  <a:srgbClr val="795E43"/>
                </a:solidFill>
                <a:latin typeface="Bodoni MT" panose="02070603080606020203" pitchFamily="18" charset="0"/>
              </a:rPr>
              <a:t>Bonajuto</a:t>
            </a: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, proprietaria del terreno, la Trinità - il nome del loro agriturismo, i tre ciclopi, il tridente di </a:t>
            </a:r>
            <a:r>
              <a:rPr lang="it-IT" altLang="it-IT" sz="700" dirty="0" err="1">
                <a:solidFill>
                  <a:srgbClr val="795E43"/>
                </a:solidFill>
                <a:latin typeface="Bodoni MT" panose="02070603080606020203" pitchFamily="18" charset="0"/>
              </a:rPr>
              <a:t>Poseidon</a:t>
            </a: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 e la Trinacria di Sicilia). Dal centro dell’occhio del ciclope scende un fulmine stilizzato a zigzag, composto di arbusti di Lantana </a:t>
            </a:r>
            <a:r>
              <a:rPr lang="it-IT" altLang="it-IT" sz="700" dirty="0" err="1">
                <a:solidFill>
                  <a:srgbClr val="795E43"/>
                </a:solidFill>
                <a:latin typeface="Bodoni MT" panose="02070603080606020203" pitchFamily="18" charset="0"/>
              </a:rPr>
              <a:t>camara</a:t>
            </a: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, rossa e gialla, i colori del fuoco e della Sicilia. I fiori sono un altro omaggio alla mitologia greca: richiamano il mito di </a:t>
            </a:r>
            <a:r>
              <a:rPr lang="it-IT" altLang="it-IT" sz="700" dirty="0" err="1">
                <a:solidFill>
                  <a:srgbClr val="795E43"/>
                </a:solidFill>
                <a:latin typeface="Bodoni MT" panose="02070603080606020203" pitchFamily="18" charset="0"/>
              </a:rPr>
              <a:t>Persefone</a:t>
            </a:r>
            <a:r>
              <a:rPr lang="it-IT" altLang="it-IT" sz="700" dirty="0">
                <a:solidFill>
                  <a:srgbClr val="795E43"/>
                </a:solidFill>
                <a:latin typeface="Bodoni MT" panose="02070603080606020203" pitchFamily="18" charset="0"/>
              </a:rPr>
              <a:t>, dea della vegetazione e simbolo del germogliare delle messi a primavera, spesso identificata con l’isola di Sicilia.</a:t>
            </a:r>
          </a:p>
        </p:txBody>
      </p:sp>
      <p:pic>
        <p:nvPicPr>
          <p:cNvPr id="9" name="Picture 2" descr="C:\Users\ut03.GHIRELLI-PDC\Desktop\jacaranda-3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1303" y="883315"/>
            <a:ext cx="2004399" cy="14134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ut03.GHIRELLI-PDC\Desktop\jacaranda-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431"/>
          <a:stretch>
            <a:fillRect/>
          </a:stretch>
        </p:blipFill>
        <p:spPr bwMode="auto">
          <a:xfrm>
            <a:off x="5561652" y="889644"/>
            <a:ext cx="1783376" cy="14081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68263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216471" y="76390"/>
            <a:ext cx="7077405" cy="598328"/>
          </a:xfrm>
          <a:prstGeom prst="rect">
            <a:avLst/>
          </a:prstGeom>
        </p:spPr>
        <p:txBody>
          <a:bodyPr wrap="square" lIns="91435" tIns="45717" rIns="91435" bIns="45717">
            <a:spAutoFit/>
          </a:bodyPr>
          <a:lstStyle/>
          <a:p>
            <a:pPr>
              <a:lnSpc>
                <a:spcPct val="150000"/>
              </a:lnSpc>
            </a:pPr>
            <a:r>
              <a:rPr lang="it-IT" sz="1400" dirty="0">
                <a:solidFill>
                  <a:srgbClr val="795E43"/>
                </a:solidFill>
                <a:latin typeface="Bodoni MT" panose="02070603080606020203" pitchFamily="18" charset="0"/>
              </a:rPr>
              <a:t>IL LIBRO DI CLARE</a:t>
            </a:r>
          </a:p>
          <a:p>
            <a:endParaRPr lang="it-IT" sz="1200" dirty="0">
              <a:solidFill>
                <a:srgbClr val="795E43"/>
              </a:solidFill>
              <a:latin typeface="Bodoni MT" panose="02070603080606020203" pitchFamily="18" charset="0"/>
            </a:endParaRPr>
          </a:p>
        </p:txBody>
      </p:sp>
      <p:pic>
        <p:nvPicPr>
          <p:cNvPr id="11" name="Picture 9" descr="C:\Users\ut03.GHIRELLI-PDC\Desktop\giardini-di-sicilia-clare-littlewood-mario-ci-L-qGjZGP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809" y="2878986"/>
            <a:ext cx="3586163" cy="2153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871" y="690867"/>
            <a:ext cx="2149475" cy="2476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F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13" name="Picture 7" descr="C:\Users\ut03.GHIRELLI-PDC\Desktop\giardiniSicili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0840" y="3262920"/>
            <a:ext cx="2149475" cy="1714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8" descr="C:\Users\ut03.GHIRELLI-PDC\Desktop\9781905216345e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4809" y="762640"/>
            <a:ext cx="3586163" cy="21559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742358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124</Words>
  <Application>Microsoft Office PowerPoint</Application>
  <PresentationFormat>Personalizzato</PresentationFormat>
  <Paragraphs>14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Stefano Studio Ghirelli</dc:creator>
  <cp:lastModifiedBy>Stefano Studio Ghirelli</cp:lastModifiedBy>
  <cp:revision>11</cp:revision>
  <dcterms:created xsi:type="dcterms:W3CDTF">2015-05-25T07:58:04Z</dcterms:created>
  <dcterms:modified xsi:type="dcterms:W3CDTF">2015-09-18T09:22:11Z</dcterms:modified>
</cp:coreProperties>
</file>